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8" r:id="rId4"/>
    <p:sldId id="262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2"/>
  </p:normalViewPr>
  <p:slideViewPr>
    <p:cSldViewPr snapToGrid="0" snapToObjects="1">
      <p:cViewPr varScale="1">
        <p:scale>
          <a:sx n="97" d="100"/>
          <a:sy n="97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756AD-D984-7A4D-85B9-7964FF4B07B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BD334-038F-9944-841A-D6A32239F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91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EBDB6-D521-2CC1-A4BD-016CB0342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60EAF-E67E-0F4E-0EFB-CAE8511B9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3A4EF-081E-F303-FE89-38E77D726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0C56-E5F4-E445-A41A-6A290E3ACA4C}" type="datetime1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FFA2F-726E-47EB-2E83-6538FA4DF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F0167-3F48-E6FD-1842-6581C13D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E585-045D-4F4A-B7A3-F6576A24F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D2AD0-D95E-109C-7F6E-33CC8DF74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17415-D083-4B96-E1E2-21D5BB929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DC4D8-4B82-F063-F05A-EB5CE076D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1A75-0D35-0041-94FE-B1FAF8E5F8A7}" type="datetime1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FF70C-1CE5-F336-3A1B-60DD78031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25DFE-8F2A-94C2-96C2-53E6068F2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E585-045D-4F4A-B7A3-F6576A24F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8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DBC026-1507-71AF-8CDC-CD62192BC0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DA1255-A295-49F4-C814-2DC202E45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05B75-BA48-B868-EE04-1E909F54A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6311-AF57-3948-8D74-BB08C68A2DED}" type="datetime1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A16CD-47D2-D832-7129-A796023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EA556-4018-5A97-A1B3-C26F36310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E585-045D-4F4A-B7A3-F6576A24F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1D5F8-7C36-4857-462D-89D957D25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497CA-9F1C-58D0-2E8F-2DB058EC3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CD150-0745-7CCC-532D-FFCDB5C43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E657-7F34-C547-9F82-191195FB4888}" type="datetime1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414E6-2FBE-40F0-886E-B3D7C1508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C6FEF-4080-9978-B51B-617DDB41E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E585-045D-4F4A-B7A3-F6576A24F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7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BE6E8-BE94-6FA7-8E27-FF940DE7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3A416-9AD4-BB9B-5EDC-A7996AFCC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19919-48B5-8FCB-72E6-469D5B197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2A96-9766-DD42-B186-D67C62B1B223}" type="datetime1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A7A9B-4AB7-9515-066C-CF7E0E630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041FC-721E-521F-793D-3F701B901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E585-045D-4F4A-B7A3-F6576A24F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1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5E10B-8AC7-ACBF-A989-09B48415D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6EB14-5308-044E-00A8-912D45E54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7BB9E-5ED0-458C-EDDB-D6AD830D8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B2A27D-966A-5E28-111B-F5E1DACC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0D63-9181-BE45-97B9-945631C65F3A}" type="datetime1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9E8EB-B27F-B874-9A74-CD8F055BE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422382-2EF6-8D1C-4C62-441B21DFA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E585-045D-4F4A-B7A3-F6576A24F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1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E7C98-A2A4-6840-7F45-9AC9DC7DE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3B525-FB4D-B039-09AF-3D9A781DC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FD3A4-A51F-49E1-7B5A-3DC36A8CD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712F3D-6F83-6CCD-F452-164112F58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28AB3E-946C-9ACB-BEED-A44F3338B7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076933-934E-10D2-9304-E15017388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8CD1-1A38-174A-A7D4-C3AAA6205882}" type="datetime1">
              <a:rPr lang="en-US" smtClean="0"/>
              <a:t>5/5/2022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1AAEF-B4CC-0774-5DB0-A7A2931B9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372D54-65FB-FF52-16DD-98C94A954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E585-045D-4F4A-B7A3-F6576A24F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1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4503F-705F-C41B-1F0B-3A16F24EA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52C865-1375-1E7C-3574-56F79E7B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60C2-681A-9042-BECD-F214DC5A15D1}" type="datetime1">
              <a:rPr lang="en-US" smtClean="0"/>
              <a:t>5/5/2022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FC0F0A-35C1-9950-2BE4-B67E62DA0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D1D59D-E34C-1F8D-858A-78E3770D4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E585-045D-4F4A-B7A3-F6576A24F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6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F876B2-2033-C9C4-7E4B-AC824EE83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078C-34BF-D845-8426-83594AD792BF}" type="datetime1">
              <a:rPr lang="en-US" smtClean="0"/>
              <a:t>5/5/2022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EC1287-5B24-F534-BEE8-D8EF0E6D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E23BF-CD1D-CCAB-514B-9DFB943D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E585-045D-4F4A-B7A3-F6576A24F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9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F7F3-9267-60AA-C741-51A4DC386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B6BDF-DD24-3BB8-F05E-5B56B02A1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64F8E-DB31-4DD8-378D-0839101F2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0A44D-DB36-DC59-D598-C3BE9B582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8977-0CE3-7F4E-A558-1C59B15A2428}" type="datetime1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0B1E69-476A-540C-8B38-1369C25C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D6A8A-1C4D-AE47-5ABE-9FDA37E07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E585-045D-4F4A-B7A3-F6576A24F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6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10CB6-5FF8-3A4A-2F8A-6AC4918A7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8BEE65-15FA-EB28-5E7E-09C9C51D04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D108F6-B921-9FE7-97AE-FA4DDB1B8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5BC66-7250-C526-373E-CF62BC14B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AB53-0FEA-0040-BA7E-410BE47663EB}" type="datetime1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2A7C9-5FAA-7B7F-738F-DB87D0F2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5FF10-AF56-E673-A408-A4B68931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E585-045D-4F4A-B7A3-F6576A24F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9F1FAD-7132-1C6E-B2C9-3E83AABDA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0D3D7-FA65-7856-CB96-50CC34123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403E8-450E-55CF-974F-19A4026A21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2DD79-F928-5648-B43D-B1061FAD3A2E}" type="datetime1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A2E14-8E4E-F743-EEB5-EC563C715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A8764-4E8C-BC03-CB15-F76C55CC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5E585-045D-4F4A-B7A3-F6576A24F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C372B-78A5-CF3A-09C5-1933629E71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Clean Water Initiative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0E9E57-C5F1-A27C-9118-AC71F975EF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Itasca </a:t>
            </a:r>
          </a:p>
          <a:p>
            <a:r>
              <a:rPr lang="en-US" dirty="0"/>
              <a:t>Septic Initiative</a:t>
            </a:r>
          </a:p>
          <a:p>
            <a:r>
              <a:rPr lang="en-US"/>
              <a:t>April 20, 2022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16AA6-B029-437D-E615-94A737A3C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E585-045D-4F4A-B7A3-F6576A24F6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3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53DF3-28E9-9F2C-8EE9-ED5C722AA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Clean Water Initiative – Septic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DA892-6B88-BC86-E72B-84CD861AE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/>
              <a:t>Background</a:t>
            </a:r>
          </a:p>
          <a:p>
            <a:r>
              <a:rPr lang="en-US" i="1" dirty="0"/>
              <a:t>Septic systems have a shelf-life:  </a:t>
            </a:r>
            <a:r>
              <a:rPr lang="en-US" dirty="0"/>
              <a:t>designed and engineered to work effectively for approx. 20-30 years, then must be replaced</a:t>
            </a:r>
          </a:p>
          <a:p>
            <a:endParaRPr lang="en-US" dirty="0"/>
          </a:p>
          <a:p>
            <a:r>
              <a:rPr lang="en-US" dirty="0" err="1"/>
              <a:t>Drainfield</a:t>
            </a:r>
            <a:r>
              <a:rPr lang="en-US" dirty="0"/>
              <a:t>-soil filters pathogens and phosphorus before they run into the water table and the lake</a:t>
            </a:r>
          </a:p>
          <a:p>
            <a:endParaRPr lang="en-US" dirty="0"/>
          </a:p>
          <a:p>
            <a:r>
              <a:rPr lang="en-US" dirty="0"/>
              <a:t>Like any filter, </a:t>
            </a:r>
            <a:r>
              <a:rPr lang="en-US" dirty="0" err="1"/>
              <a:t>drainfield</a:t>
            </a:r>
            <a:r>
              <a:rPr lang="en-US" dirty="0"/>
              <a:t> soil becomes saturated over time and can no longer perform its filtering function</a:t>
            </a:r>
          </a:p>
          <a:p>
            <a:endParaRPr lang="en-US" dirty="0"/>
          </a:p>
          <a:p>
            <a:r>
              <a:rPr lang="en-US" dirty="0"/>
              <a:t>Systems installed 1996 or prior are especially at risk</a:t>
            </a:r>
          </a:p>
          <a:p>
            <a:endParaRPr lang="en-US" dirty="0"/>
          </a:p>
          <a:p>
            <a:r>
              <a:rPr lang="en-US" dirty="0"/>
              <a:t>Likely no outward signs of failure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939CA-A726-8217-0109-114479B47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E585-045D-4F4A-B7A3-F6576A24F6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15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208D7-FCD0-F839-6993-E28633176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Clean Water Initiative – Septic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9C74D-1EFD-B5DB-2104-7CCCC91B4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b="1" dirty="0"/>
              <a:t>Current Situation</a:t>
            </a:r>
            <a:endParaRPr lang="en-US" dirty="0"/>
          </a:p>
          <a:p>
            <a:r>
              <a:rPr lang="en-US" dirty="0"/>
              <a:t>Phosphorus reduces lake water clarity and drives the growth of green algae and undesirable aquatic plants</a:t>
            </a:r>
          </a:p>
          <a:p>
            <a:endParaRPr lang="en-US" dirty="0"/>
          </a:p>
          <a:p>
            <a:r>
              <a:rPr lang="en-US" dirty="0"/>
              <a:t>Up to half of lakeshore properties include a pre-1996 septic system</a:t>
            </a:r>
          </a:p>
          <a:p>
            <a:endParaRPr lang="en-US" dirty="0"/>
          </a:p>
          <a:p>
            <a:r>
              <a:rPr lang="en-US" dirty="0"/>
              <a:t>40-50%+ of pre-1996 systems would fail if inspected</a:t>
            </a:r>
          </a:p>
          <a:p>
            <a:endParaRPr lang="en-US" dirty="0"/>
          </a:p>
          <a:p>
            <a:r>
              <a:rPr lang="en-US" i="1" dirty="0"/>
              <a:t>There are a material number of septic systems on our lakes where effluent including phosphorus runs unfiltered into water table and lake</a:t>
            </a:r>
            <a:endParaRPr lang="en-US" dirty="0"/>
          </a:p>
          <a:p>
            <a:endParaRPr lang="en-US" dirty="0"/>
          </a:p>
          <a:p>
            <a:r>
              <a:rPr lang="en-US" dirty="0"/>
              <a:t>Initiative to find and replace those systems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161AC9-BA88-933A-438F-A5438DFEE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E585-045D-4F4A-B7A3-F6576A24F6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1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9E6EC-BD38-9F64-0B11-BE80615E4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Clean Water Initiative – Septic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5E5D0-9C54-229E-1978-C4F891B21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How to know?</a:t>
            </a:r>
            <a:endParaRPr lang="en-US" dirty="0"/>
          </a:p>
          <a:p>
            <a:r>
              <a:rPr lang="en-US" dirty="0"/>
              <a:t>Order a </a:t>
            </a:r>
            <a:r>
              <a:rPr lang="en-US" i="1" dirty="0"/>
              <a:t>septic compliance inspection</a:t>
            </a:r>
            <a:r>
              <a:rPr lang="en-US" dirty="0"/>
              <a:t> -- a simple procedure including hand-drawn soil borings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Inspections are required by law only when property is sold or when property owners apply for a zoning (building) permit to add a bedroom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 to take action, we must rely on a </a:t>
            </a:r>
            <a:r>
              <a:rPr lang="en-US" i="1" dirty="0"/>
              <a:t>voluntary</a:t>
            </a:r>
            <a:r>
              <a:rPr lang="en-US" dirty="0"/>
              <a:t> inspection effort</a:t>
            </a:r>
          </a:p>
          <a:p>
            <a:endParaRPr lang="en-US" dirty="0"/>
          </a:p>
          <a:p>
            <a:r>
              <a:rPr lang="en-US" dirty="0"/>
              <a:t>Septic information campaign + incentives to engage property owners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571A1-5591-B2F9-71E9-2AB192B6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E585-045D-4F4A-B7A3-F6576A24F6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68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356FE-AE44-ACBB-47DB-0A046D091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Clean Water Initiative – Septic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35DD6-4E72-64EE-A22B-3CA574D7C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Property Owner Communications and Information</a:t>
            </a:r>
            <a:endParaRPr lang="en-US" dirty="0"/>
          </a:p>
          <a:p>
            <a:pPr lvl="1"/>
            <a:r>
              <a:rPr lang="en-US" dirty="0"/>
              <a:t>Pump septic-tank solids every 3 years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Order a </a:t>
            </a:r>
            <a:r>
              <a:rPr lang="en-US" i="1" dirty="0"/>
              <a:t>Septic Compliance Inspection </a:t>
            </a:r>
            <a:r>
              <a:rPr lang="en-US" dirty="0"/>
              <a:t>every 5-10 years once your septic system is 20+ years old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Pre-1996 systems are especially at risk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Sample letter and summaries for communications and meetings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Many property owners will do the right thing because they love the lake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8EFC4D-ABD6-3EFF-C13E-07EFAB4AA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E585-045D-4F4A-B7A3-F6576A24F6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2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7F26B-53C4-6D9E-9C2B-063ED2D02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Clean Water Initiative – Septic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DF3E-57B6-A03E-2AA6-7A1DD1D25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Incentives</a:t>
            </a:r>
            <a:endParaRPr lang="en-US" dirty="0"/>
          </a:p>
          <a:p>
            <a:pPr lvl="1"/>
            <a:r>
              <a:rPr lang="en-US" dirty="0"/>
              <a:t>Zero-interest 10-year-term septic loan offer, paid back through the property tax system. 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Could save property owner $3000+ in interest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Inspection cost is free for the first 14 </a:t>
            </a:r>
            <a:r>
              <a:rPr lang="en-US"/>
              <a:t>eligible lakeshore property </a:t>
            </a:r>
            <a:r>
              <a:rPr lang="en-US" dirty="0"/>
              <a:t>owners who volunteer for inspection through this Initiative, via grant from Itasca Waters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Loan Funds and inspection grant are in limited amounts for a limited time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B525E8-89B5-D622-D46B-113E89EBC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E585-045D-4F4A-B7A3-F6576A24F6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7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57A59-A747-022F-5892-873781D0B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Clean Water Initiative – Septic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2967A-B092-F360-27CB-979451C12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Zero-interest 10-year-term loan offer</a:t>
            </a:r>
          </a:p>
          <a:p>
            <a:pPr lvl="1"/>
            <a:r>
              <a:rPr lang="en-US" dirty="0"/>
              <a:t>Available to eligible property owners who fail inspection through this initiative</a:t>
            </a:r>
          </a:p>
          <a:p>
            <a:pPr lvl="1"/>
            <a:r>
              <a:rPr lang="en-US" dirty="0"/>
              <a:t>No underwriting --  no need to disclose assets or income</a:t>
            </a:r>
          </a:p>
          <a:p>
            <a:pPr lvl="1"/>
            <a:r>
              <a:rPr lang="en-US" sz="2400" dirty="0"/>
              <a:t>Secured by property itself</a:t>
            </a:r>
          </a:p>
          <a:p>
            <a:pPr lvl="1"/>
            <a:r>
              <a:rPr lang="en-US" dirty="0"/>
              <a:t>L</a:t>
            </a:r>
            <a:r>
              <a:rPr lang="en-US" sz="2400" dirty="0"/>
              <a:t>oan balance added to property tax statement, similar to an assessment</a:t>
            </a:r>
          </a:p>
          <a:p>
            <a:pPr lvl="1"/>
            <a:r>
              <a:rPr lang="en-US" dirty="0"/>
              <a:t>L</a:t>
            </a:r>
            <a:r>
              <a:rPr lang="en-US" sz="2400" dirty="0"/>
              <a:t>oan payments via May and October property-tax billing-and-payment process  </a:t>
            </a:r>
          </a:p>
          <a:p>
            <a:pPr lvl="1"/>
            <a:r>
              <a:rPr lang="en-US" sz="2400" dirty="0"/>
              <a:t>For example, if your loan is $10,000, you’d be billed and pay $500 each May and October for 10 years 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11F58-9E7A-AC09-E859-881D48DFC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E585-045D-4F4A-B7A3-F6576A24F6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95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EE711-A8EC-F160-69D7-CF0A37015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Clean Water Initiative – Septic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49CFB-B74D-A85D-8FA7-01591E556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Eligible Itasca County Property Owners</a:t>
            </a:r>
          </a:p>
          <a:p>
            <a:pPr lvl="1"/>
            <a:r>
              <a:rPr lang="en-US" dirty="0"/>
              <a:t>property that includes a septic system installed 1996 or earlier</a:t>
            </a:r>
          </a:p>
          <a:p>
            <a:pPr lvl="1"/>
            <a:r>
              <a:rPr lang="en-US" dirty="0"/>
              <a:t>septic system has not undergone a septic compliance inspection during the past five years</a:t>
            </a:r>
          </a:p>
          <a:p>
            <a:pPr lvl="1"/>
            <a:r>
              <a:rPr lang="en-US" dirty="0"/>
              <a:t>property not for sale</a:t>
            </a:r>
          </a:p>
          <a:p>
            <a:pPr lvl="1"/>
            <a:r>
              <a:rPr lang="en-US" dirty="0"/>
              <a:t>property hasn’t submitted zoning (building) permit to add bedroom</a:t>
            </a:r>
          </a:p>
          <a:p>
            <a:pPr lvl="1"/>
            <a:r>
              <a:rPr lang="en-US" dirty="0"/>
              <a:t>not otherwise under legal obligation to replace their septic system</a:t>
            </a:r>
          </a:p>
          <a:p>
            <a:pPr lvl="1"/>
            <a:r>
              <a:rPr lang="en-US" dirty="0"/>
              <a:t>whose property tax payments current</a:t>
            </a:r>
          </a:p>
          <a:p>
            <a:pPr lvl="1"/>
            <a:r>
              <a:rPr lang="en-US" b="1" dirty="0"/>
              <a:t>Residential, seasonal, and commercial property owners are otherwise eligible     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0B557-F2BF-FDB2-335A-C1ED166E3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E585-045D-4F4A-B7A3-F6576A24F6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08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524</Words>
  <Application>Microsoft Office PowerPoint</Application>
  <PresentationFormat>Widescreen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Clean Water Initiative</vt:lpstr>
      <vt:lpstr>Clean Water Initiative – Septic Systems</vt:lpstr>
      <vt:lpstr>Clean Water Initiative – Septic Systems</vt:lpstr>
      <vt:lpstr>Clean Water Initiative – Septic Systems</vt:lpstr>
      <vt:lpstr>Clean Water Initiative – Septic Systems</vt:lpstr>
      <vt:lpstr>Clean Water Initiative – Septic Systems</vt:lpstr>
      <vt:lpstr>Clean Water Initiative – Septic Systems</vt:lpstr>
      <vt:lpstr>Clean Water Initiative – Septic Systems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 Water Initiative</dc:title>
  <dc:creator>John Davis</dc:creator>
  <cp:lastModifiedBy>Steven Melin</cp:lastModifiedBy>
  <cp:revision>42</cp:revision>
  <cp:lastPrinted>2022-04-20T12:40:50Z</cp:lastPrinted>
  <dcterms:created xsi:type="dcterms:W3CDTF">2022-04-14T12:09:53Z</dcterms:created>
  <dcterms:modified xsi:type="dcterms:W3CDTF">2022-05-05T13:46:11Z</dcterms:modified>
</cp:coreProperties>
</file>